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78" r:id="rId3"/>
    <p:sldId id="290" r:id="rId4"/>
    <p:sldId id="284" r:id="rId5"/>
    <p:sldId id="291" r:id="rId6"/>
    <p:sldId id="280" r:id="rId7"/>
    <p:sldId id="287" r:id="rId8"/>
    <p:sldId id="288" r:id="rId9"/>
    <p:sldId id="289" r:id="rId10"/>
    <p:sldId id="281" r:id="rId11"/>
    <p:sldId id="283" r:id="rId12"/>
    <p:sldId id="27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70" autoAdjust="0"/>
    <p:restoredTop sz="94660"/>
  </p:normalViewPr>
  <p:slideViewPr>
    <p:cSldViewPr>
      <p:cViewPr varScale="1">
        <p:scale>
          <a:sx n="88" d="100"/>
          <a:sy n="88" d="100"/>
        </p:scale>
        <p:origin x="136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40BFAE-87AF-48A6-8C00-AA8FFAE0025D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AB71B2-B215-476D-8D43-50C979AB0F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EA094A-98F4-46CC-9952-05262E0C701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EBEF3-12E7-4392-8D11-2E23ACE6FB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9786A4-75E5-41C9-9F52-E34CFB7C7403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753FBC-A7FD-4072-A209-32CAF28904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11286E-2848-473B-942A-20E6E7D497C8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C69EE-AE82-4053-AAB4-DABABAF4F6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DFF986-1E81-4188-9CD7-BECDAA18DAC7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56AC0-A2E8-4641-82D3-C7F048307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1C220D-84E0-45AE-B044-D29A3BC2CB60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086A9-3710-4F08-A57B-7A737B1CB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408AB7-137F-40E7-878C-FCD4BB1C85D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76B57-2061-4910-A527-B94FC8F40A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418DA-ABF0-4D81-B129-47B99C3847C6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06E35-FD1F-4619-BDDD-9B3A6FD4B1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388123-294B-46C4-9652-7BD73B015FF4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D2740-ED98-4490-A775-88563709E4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6D70DA-4908-447D-A597-C3429679B393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8961A-AF03-48A2-A8BE-A754EA5E87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D921B-3F92-4FCE-AB53-78D9C572482F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5ABBF-2C9A-445C-91EC-8C7D0EB3BD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A653CC-3CFB-44BB-BC90-6A4DDC2BB285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7CC8B9-0B6C-4E64-815E-B60F6F3F3C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 advClick="0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g1.liveinternet.ru/images/attach/c/2/71/463/71463950_1299082160_mm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file.mobilmusic.ru/fa/af/e9/593348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 из 1044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539552" y="642919"/>
            <a:ext cx="7918648" cy="3650177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endParaRPr lang="ru-RU" sz="7200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1752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532985"/>
            <a:ext cx="7776864" cy="35702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6513" lvl="0" algn="ctr">
              <a:buClr>
                <a:srgbClr val="F07F09"/>
              </a:buClr>
              <a:buSzPct val="80000"/>
            </a:pPr>
            <a:endParaRPr lang="ru-RU" alt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  <a:p>
            <a:pPr marL="36513" lvl="0" algn="ctr">
              <a:buClr>
                <a:srgbClr val="F07F09"/>
              </a:buClr>
              <a:buSzPct val="80000"/>
            </a:pPr>
            <a:r>
              <a:rPr lang="ru-RU" alt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ДЕТСКАЯ </a:t>
            </a:r>
            <a:r>
              <a:rPr lang="ru-RU" alt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ОБЩЕСТВЕННАЯ ОРГАНИЗАЦИЯ</a:t>
            </a:r>
          </a:p>
          <a:p>
            <a:pPr marL="36513" lvl="0" algn="ctr">
              <a:buClr>
                <a:srgbClr val="F07F09"/>
              </a:buClr>
              <a:buSzPct val="80000"/>
            </a:pPr>
            <a:r>
              <a:rPr lang="ru-RU" alt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«УМЫРЗАЯ</a:t>
            </a:r>
            <a:r>
              <a:rPr lang="ru-RU" alt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 </a:t>
            </a:r>
          </a:p>
          <a:p>
            <a:pPr marL="36513" lvl="0" algn="ctr">
              <a:buClr>
                <a:srgbClr val="F07F09"/>
              </a:buClr>
              <a:buSzPct val="80000"/>
            </a:pPr>
            <a:endParaRPr lang="ru-RU" altLang="ru-RU" sz="9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  <a:p>
            <a:pPr marL="36513" lvl="0" algn="ctr">
              <a:buClr>
                <a:srgbClr val="F07F09"/>
              </a:buClr>
              <a:buSzPct val="80000"/>
            </a:pPr>
            <a:endParaRPr lang="ru-RU" altLang="ru-RU" sz="9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МБОУ «Верхне – </a:t>
            </a:r>
            <a:r>
              <a:rPr lang="ru-RU" sz="2400" b="1" dirty="0" err="1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Альмурзинская</a:t>
            </a:r>
            <a:r>
              <a:rPr lang="ru-RU" sz="24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основная общеобразовательная школа» </a:t>
            </a:r>
          </a:p>
          <a:p>
            <a:pPr algn="ctr"/>
            <a:r>
              <a:rPr lang="ru-RU" sz="2400" b="1" dirty="0" err="1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Алькеевского</a:t>
            </a:r>
            <a:r>
              <a:rPr lang="ru-RU" sz="24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МР РТ</a:t>
            </a:r>
            <a:endParaRPr lang="ru-RU" sz="24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620688"/>
            <a:ext cx="2664222" cy="473233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04664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Наша дружная семья!!!</a:t>
            </a:r>
            <a:endParaRPr kumimoji="0" lang="ru-RU" sz="32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158" y="989439"/>
            <a:ext cx="4929077" cy="3559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08" y="3815914"/>
            <a:ext cx="3974937" cy="3029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376" y="3897498"/>
            <a:ext cx="3871296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20386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620688"/>
            <a:ext cx="2664222" cy="473233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04664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i="1" kern="0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Наша дружная семья!!!</a:t>
            </a:r>
            <a:endParaRPr lang="ru-RU" sz="3200" i="1" kern="0" dirty="0" smtClean="0">
              <a:solidFill>
                <a:srgbClr val="FF0000"/>
              </a:solidFill>
            </a:endParaRPr>
          </a:p>
        </p:txBody>
      </p:sp>
      <p:pic>
        <p:nvPicPr>
          <p:cNvPr id="6" name="Рисунок 5" descr="C:\Users\1\Desktop\фото-2014\1 июня день защиты детей\BQ-5082_20180531_1239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678" y="1054383"/>
            <a:ext cx="4788531" cy="2974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5871">
            <a:off x="596741" y="3571466"/>
            <a:ext cx="3701632" cy="24444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26247">
            <a:off x="5031024" y="3722955"/>
            <a:ext cx="3763557" cy="238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67015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0 из 1911">
            <a:hlinkClick r:id="rId2" tgtFrame="_blank"/>
          </p:cNvPr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979712" y="578297"/>
            <a:ext cx="664373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772816"/>
            <a:ext cx="5904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kern="0" dirty="0" smtClean="0">
                <a:solidFill>
                  <a:srgbClr val="FFFF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СПАСИБО ЗА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endParaRPr lang="ru-RU" sz="3600" b="1" kern="0" dirty="0">
              <a:solidFill>
                <a:srgbClr val="FFFF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Verdana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kern="0" dirty="0" smtClean="0">
                <a:solidFill>
                  <a:srgbClr val="FFFF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ВНИМАНИЕ!!!</a:t>
            </a:r>
            <a:endParaRPr lang="ru-RU" sz="3600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620688"/>
            <a:ext cx="2664222" cy="473233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040543"/>
            <a:ext cx="8136904" cy="526297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1. Членами детской общественной организации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altLang="ru-RU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Умырзая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lang="ru-RU" alt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могут стать все желающие, достигшие возраста 8 лет и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признающие устав данной организации.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2. Внешним органом является общее собрание, которое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собирается один </a:t>
            </a: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раз в четверть.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3. Исполнительным органом является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совет обучающихся. </a:t>
            </a:r>
            <a:endParaRPr lang="ru-RU" alt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4. В совет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обучающихся </a:t>
            </a: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избираются по 1 человеку от класса сроком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один год.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5. Руководителем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детской общественной </a:t>
            </a: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организации является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зам. директора по ВР.</a:t>
            </a:r>
            <a:endParaRPr lang="ru-RU" alt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6. Заместителем руководителя является председатель совета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обучающихся.</a:t>
            </a:r>
            <a:endParaRPr lang="ru-RU" alt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7. Все члены детской общественной организации знают и 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выполняют законы </a:t>
            </a:r>
            <a:r>
              <a:rPr lang="ru-RU" alt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и традиции</a:t>
            </a:r>
            <a:r>
              <a:rPr lang="ru-RU" alt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alt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2657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       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Устав</a:t>
            </a:r>
            <a:r>
              <a:rPr kumimoji="0" lang="ru-RU" altLang="ru-RU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 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ДОО «</a:t>
            </a:r>
            <a:r>
              <a:rPr kumimoji="0" lang="ru-RU" alt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Умырзая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»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48809349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620688"/>
            <a:ext cx="2664222" cy="473233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040543"/>
            <a:ext cx="8352928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73050" indent="-273050" fontAlgn="auto">
              <a:spcBef>
                <a:spcPts val="600"/>
              </a:spcBef>
              <a:spcAft>
                <a:spcPts val="0"/>
              </a:spcAft>
              <a:buClr>
                <a:srgbClr val="DDDDDD"/>
              </a:buClr>
              <a:buSzPct val="70000"/>
              <a:buFont typeface="Wingdings" pitchFamily="2" charset="2"/>
              <a:buChar char=""/>
              <a:defRPr/>
            </a:pPr>
            <a:r>
              <a:rPr lang="ru-RU" altLang="ru-RU" sz="2200" b="1" kern="0" dirty="0" smtClean="0">
                <a:solidFill>
                  <a:prstClr val="black"/>
                </a:solidFill>
                <a:latin typeface="Century Schoolbook" pitchFamily="18" charset="0"/>
                <a:cs typeface="Arial" charset="0"/>
              </a:rPr>
              <a:t> </a:t>
            </a:r>
          </a:p>
          <a:p>
            <a:pPr marL="273050"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i="1" kern="0" dirty="0" smtClean="0">
                <a:solidFill>
                  <a:srgbClr val="FF0000"/>
                </a:solidFill>
                <a:latin typeface="Century Schoolbook" pitchFamily="18" charset="0"/>
                <a:cs typeface="Arial" charset="0"/>
              </a:rPr>
              <a:t> </a:t>
            </a:r>
            <a:endParaRPr lang="ru-RU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2657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        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Правила ДОО «</a:t>
            </a:r>
            <a:r>
              <a:rPr lang="ru-RU" altLang="ru-RU" sz="28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Умырзая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</a:t>
            </a:r>
            <a:endParaRPr lang="ru-RU" sz="2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196752"/>
            <a:ext cx="8280920" cy="45243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AutoNum type="arabicPeriod"/>
            </a:pPr>
            <a:r>
              <a:rPr lang="ru-RU" altLang="ru-RU" sz="1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Быть </a:t>
            </a: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надёжными товарищами, уважать старших, заботиться о </a:t>
            </a:r>
            <a:r>
              <a:rPr lang="ru-RU" altLang="ru-RU" sz="1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младших, всегда </a:t>
            </a: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поступать по совести.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Ставить общественные интересы выше личных, быть честными,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чуткими, добрыми к людям.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Дорожить честью своей организации, делами и поступками,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укреплять её авторитет.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Быть активными борцами за мир, добро и справедливость.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altLang="ru-RU" sz="1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Главное </a:t>
            </a:r>
            <a:r>
              <a:rPr lang="ru-RU" altLang="ru-RU" sz="1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правило: </a:t>
            </a:r>
          </a:p>
          <a:p>
            <a:pPr lvl="0">
              <a:lnSpc>
                <a:spcPct val="150000"/>
              </a:lnSpc>
            </a:pPr>
            <a:r>
              <a:rPr lang="ru-RU" altLang="ru-RU" sz="1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Быть </a:t>
            </a: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первыми в труде, учёбе, сохранять национальную культуру, язык, </a:t>
            </a:r>
            <a:r>
              <a:rPr lang="ru-RU" altLang="ru-RU" sz="1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традиции </a:t>
            </a:r>
            <a:r>
              <a:rPr lang="ru-RU" altLang="ru-RU" sz="16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обычаи своего народа. </a:t>
            </a:r>
            <a:endParaRPr lang="ru-RU" altLang="ru-RU" sz="16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endParaRPr lang="ru-RU" altLang="ru-RU" sz="16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204365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056" y="19805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27584" y="1412776"/>
            <a:ext cx="5544616" cy="3940249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0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ДОО «</a:t>
            </a:r>
            <a:r>
              <a:rPr lang="ru-RU" sz="2800" b="1" i="1" kern="0" dirty="0" err="1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Умырзая</a:t>
            </a:r>
            <a:r>
              <a:rPr lang="ru-RU" sz="2800" b="1" i="1" kern="0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»</a:t>
            </a:r>
            <a:endParaRPr lang="ru-RU" sz="2800" i="1" kern="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340768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Девиз ДОО: Когда мы едины – мы непобедимы!</a:t>
            </a:r>
            <a:endParaRPr lang="ru-RU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6202"/>
            <a:ext cx="2248644" cy="241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99" y="2232255"/>
            <a:ext cx="2830512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90220"/>
            <a:ext cx="2382127" cy="245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5877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4983494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Наша эмблема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4365104"/>
            <a:ext cx="200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Наш флаг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240" y="5322048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Наш талисман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56121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16463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620688"/>
            <a:ext cx="2664222" cy="473233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040543"/>
            <a:ext cx="8352928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73050" indent="-273050" fontAlgn="auto">
              <a:spcBef>
                <a:spcPts val="600"/>
              </a:spcBef>
              <a:spcAft>
                <a:spcPts val="0"/>
              </a:spcAft>
              <a:buClr>
                <a:srgbClr val="DDDDDD"/>
              </a:buClr>
              <a:buSzPct val="70000"/>
              <a:buFont typeface="Wingdings" pitchFamily="2" charset="2"/>
              <a:buChar char=""/>
              <a:defRPr/>
            </a:pPr>
            <a:r>
              <a:rPr lang="ru-RU" altLang="ru-RU" sz="2200" b="1" kern="0" dirty="0" smtClean="0">
                <a:solidFill>
                  <a:prstClr val="black"/>
                </a:solidFill>
                <a:latin typeface="Century Schoolbook" pitchFamily="18" charset="0"/>
                <a:cs typeface="Arial" charset="0"/>
              </a:rPr>
              <a:t> </a:t>
            </a:r>
          </a:p>
          <a:p>
            <a:pPr marL="273050"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i="1" kern="0" dirty="0" smtClean="0">
                <a:solidFill>
                  <a:srgbClr val="FF0000"/>
                </a:solidFill>
                <a:latin typeface="Century Schoolbook" pitchFamily="18" charset="0"/>
                <a:cs typeface="Arial" charset="0"/>
              </a:rPr>
              <a:t> </a:t>
            </a:r>
            <a:endParaRPr lang="ru-RU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7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      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Структура ДОО «</a:t>
            </a:r>
            <a:r>
              <a:rPr lang="ru-RU" altLang="ru-RU" sz="28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Умырзая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</a:t>
            </a:r>
            <a:endParaRPr lang="ru-RU" sz="2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627784" y="1040543"/>
            <a:ext cx="3744416" cy="100811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9933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Руководитель ДОО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93879"/>
            <a:ext cx="4309164" cy="112236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8" name="Табличка 7"/>
          <p:cNvSpPr/>
          <p:nvPr/>
        </p:nvSpPr>
        <p:spPr>
          <a:xfrm>
            <a:off x="585289" y="5433702"/>
            <a:ext cx="2186511" cy="727332"/>
          </a:xfrm>
          <a:prstGeom prst="plaqu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трудовой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 flipH="1">
            <a:off x="6679137" y="4055060"/>
            <a:ext cx="2135292" cy="792089"/>
          </a:xfrm>
          <a:prstGeom prst="plaqu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учебный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6518639" y="5391371"/>
            <a:ext cx="2272320" cy="769662"/>
          </a:xfrm>
          <a:prstGeom prst="plaqu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правовой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275856" y="4826190"/>
            <a:ext cx="2592288" cy="946690"/>
          </a:xfrm>
          <a:prstGeom prst="plaqu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спортивно-оздоровительный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23528" y="3987495"/>
            <a:ext cx="1944215" cy="914400"/>
          </a:xfrm>
          <a:prstGeom prst="plaqu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CCCC9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культурно-массовый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48880"/>
            <a:ext cx="3600400" cy="91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9872" y="3645024"/>
            <a:ext cx="1943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Совет обучающихся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2471704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Президент ДОО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47476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2132856"/>
            <a:ext cx="2376264" cy="3220169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04664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Направления работы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 </a:t>
            </a:r>
            <a:r>
              <a:rPr kumimoji="0" lang="ru-RU" altLang="ru-RU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 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ДОО «</a:t>
            </a:r>
            <a:r>
              <a:rPr kumimoji="0" lang="ru-RU" alt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Умырзая</a:t>
            </a:r>
            <a:r>
              <a:rPr kumimoji="0" lang="ru-RU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»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927884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ПАТРИОТИЧЕСКОЕ</a:t>
            </a:r>
            <a:endParaRPr lang="ru-RU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8168">
            <a:off x="4824919" y="1218154"/>
            <a:ext cx="4050704" cy="2929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028615"/>
            <a:ext cx="4236147" cy="29103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649" y="3789040"/>
            <a:ext cx="2477103" cy="3269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78946">
            <a:off x="326881" y="1198930"/>
            <a:ext cx="4080251" cy="29490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4120386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2132856"/>
            <a:ext cx="2376264" cy="3220169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04664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Направления работы  ДОО «</a:t>
            </a:r>
            <a:r>
              <a:rPr lang="ru-RU" altLang="ru-RU" sz="28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Умырзая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</a:t>
            </a:r>
            <a:endParaRPr lang="ru-RU" sz="2800" kern="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927884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КУЛЬТУРНО-ДОСУГОВОЕ</a:t>
            </a:r>
            <a:endParaRPr lang="ru-RU" sz="2000" b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875" y="1082752"/>
            <a:ext cx="3814634" cy="29147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08527">
            <a:off x="316587" y="1098853"/>
            <a:ext cx="4062609" cy="29710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576" y="3963080"/>
            <a:ext cx="3700277" cy="27798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91" y="3828482"/>
            <a:ext cx="3770491" cy="305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36059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2132856"/>
            <a:ext cx="2376264" cy="3220169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04664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Направления работы  ДОО «</a:t>
            </a:r>
            <a:r>
              <a:rPr lang="ru-RU" altLang="ru-RU" sz="28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Умырзая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</a:t>
            </a:r>
            <a:endParaRPr lang="ru-RU" sz="2800" kern="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927884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 - ЗНАЧИМАЯ ДЕЯТЕЛЬНОСТЬ</a:t>
            </a:r>
            <a:endParaRPr lang="ru-RU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86" y="1408315"/>
            <a:ext cx="1897211" cy="2842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87674">
            <a:off x="460175" y="1706883"/>
            <a:ext cx="2200283" cy="34442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47619">
            <a:off x="6429767" y="1565009"/>
            <a:ext cx="2283638" cy="3450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4097" y="3972451"/>
            <a:ext cx="3495806" cy="2684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7136059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npictures.ru/images/1988850_podsnezhniki-sne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2111" y="0"/>
            <a:ext cx="9166111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2132856"/>
            <a:ext cx="2376264" cy="3220169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2996951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endParaRPr lang="ru-RU" altLang="ru-RU" sz="6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rgbClr val="DDDDDD"/>
              </a:buClr>
              <a:buSzPct val="70000"/>
              <a:buFont typeface="Wingdings" pitchFamily="2" charset="2"/>
              <a:buChar char=""/>
            </a:pPr>
            <a:r>
              <a:rPr lang="ru-RU" altLang="ru-RU" sz="20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altLang="ru-RU" sz="2000" b="1" dirty="0">
              <a:solidFill>
                <a:prstClr val="black"/>
              </a:solidFill>
              <a:latin typeface="Century Schoolbook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04664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Направления работы  ДОО «</a:t>
            </a:r>
            <a:r>
              <a:rPr lang="ru-RU" altLang="ru-RU" sz="28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Умырзая</a:t>
            </a:r>
            <a:r>
              <a:rPr lang="ru-RU" altLang="ru-RU" sz="28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»</a:t>
            </a:r>
            <a:endParaRPr lang="ru-RU" sz="2800" kern="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927884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СПОРТИВНО-ОЗДОРОВИТЕЛЬНОЕ</a:t>
            </a:r>
            <a:endParaRPr lang="ru-RU" sz="2000" b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97199">
            <a:off x="4739861" y="3892455"/>
            <a:ext cx="4000224" cy="2748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26" y="1270908"/>
            <a:ext cx="3850238" cy="3045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977" y="1301404"/>
            <a:ext cx="3264143" cy="2714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14660">
            <a:off x="480578" y="3919305"/>
            <a:ext cx="3989471" cy="2740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7136059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1333</TotalTime>
  <Words>329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Schoolbook</vt:lpstr>
      <vt:lpstr>Verdana</vt:lpstr>
      <vt:lpstr>Wingdings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ПЕРВОЦВЕТЫ</dc:title>
  <dc:creator>Димка</dc:creator>
  <cp:lastModifiedBy>Пользователь Windows</cp:lastModifiedBy>
  <cp:revision>90</cp:revision>
  <dcterms:created xsi:type="dcterms:W3CDTF">2012-03-11T11:30:21Z</dcterms:created>
  <dcterms:modified xsi:type="dcterms:W3CDTF">2024-02-27T09:52:52Z</dcterms:modified>
</cp:coreProperties>
</file>